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0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1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3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8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4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0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9FF74-D415-4033-86B6-9E8A3AC06EF4}" type="datetimeFigureOut">
              <a:rPr lang="en-US" smtClean="0"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5BA5-B3D7-4F6B-9827-79FFD2A43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5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Medicare/Medicare-Fee-for-Service-Payment/sharedsavingsprogram/Downloads/ACO-NarrativeMeasures-Specs.pdf" TargetMode="External"/><Relationship Id="rId2" Type="http://schemas.openxmlformats.org/officeDocument/2006/relationships/hyperlink" Target="http://www.cms.gov/Medicare/Medicare-Fee-for-Service-Payment/sharedsavingsprogram/Downloads/ACO-Shared-Savings-Program-Quality-Measure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ms.gov/Medicare/Quality-Initiatives-Patient-Assessment-Instruments/PQRS/GPRO_Web_Interfac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00B050"/>
                </a:solidFill>
              </a:rPr>
              <a:t>If I Ran the Zoo: </a:t>
            </a:r>
            <a:r>
              <a:rPr lang="en-US" sz="3600" b="1" i="1" dirty="0" smtClean="0">
                <a:solidFill>
                  <a:srgbClr val="00B050"/>
                </a:solidFill>
              </a:rPr>
              <a:t/>
            </a:r>
            <a:br>
              <a:rPr lang="en-US" sz="3600" b="1" i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Quality </a:t>
            </a:r>
            <a:r>
              <a:rPr lang="en-US" sz="3600" b="1" dirty="0">
                <a:solidFill>
                  <a:srgbClr val="00B050"/>
                </a:solidFill>
              </a:rPr>
              <a:t>Measures in Accountable Care </a:t>
            </a:r>
            <a:r>
              <a:rPr lang="en-US" sz="3600" b="1" dirty="0" smtClean="0">
                <a:solidFill>
                  <a:srgbClr val="00B050"/>
                </a:solidFill>
              </a:rPr>
              <a:t/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and </a:t>
            </a:r>
            <a:r>
              <a:rPr lang="en-US" sz="3600" b="1" dirty="0">
                <a:solidFill>
                  <a:srgbClr val="00B050"/>
                </a:solidFill>
              </a:rPr>
              <a:t>the Fit with Integrative Health and Medicine.</a:t>
            </a:r>
            <a:r>
              <a:rPr lang="en-US" sz="3600" b="1" dirty="0" smtClean="0">
                <a:solidFill>
                  <a:srgbClr val="00B050"/>
                </a:solidFill>
              </a:rPr>
              <a:t/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2400" b="1" dirty="0" smtClean="0"/>
              <a:t>Jim Whedon, DC, MS</a:t>
            </a:r>
            <a:br>
              <a:rPr lang="en-US" sz="2400" b="1" dirty="0" smtClean="0"/>
            </a:br>
            <a:r>
              <a:rPr lang="en-US" sz="2400" b="1" dirty="0" smtClean="0"/>
              <a:t>Research Working Group, ACCAHC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76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496" y="509185"/>
            <a:ext cx="11479237" cy="55664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Are CMS Quality Measures 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Consistent with the Principles &amp; Practices of Integrative Health Care?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727" y="1448689"/>
            <a:ext cx="10406130" cy="5796172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.</a:t>
            </a:r>
          </a:p>
          <a:p>
            <a:pPr algn="l"/>
            <a:endParaRPr lang="en-US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86155" y="1132610"/>
            <a:ext cx="11479236" cy="6112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EXCERPTS FROM: 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 Coronary Artery Disease Module </a:t>
            </a:r>
            <a:b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 Measure Specification for GPRO Web Interface Use ONLY </a:t>
            </a:r>
            <a:b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GPRO CAD-2 (NQF 0074): Composite (All or Nothing Scoring): Coronary Artery Disease (CAD): Lipid Control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CAD Composite measure consists of CAD-2 and CAD-7.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DESCRIPTION: </a:t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patients aged 18 years and older with a diagnosis of coronary artery disease seen within a 12 month period who have a LDL-C result &lt; 100 mg/dL OR patients who have a LDL-C result ≥ 100 mg/dL and have a documented plan of care to achieve LDL-C &lt; 100 mg/dL, including at a minimum the prescription of a statin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DENOMINATOR: </a:t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patients aged 18 years and older with a diagnosis of coronary artery disease seen within a 12 month period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NUMERATOR: </a:t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who have a LDL-C result &lt; 100 mg/dL OR patients who have a LDL-C result ≥ 100 mg/dL and have a documented plan of care to achieve LDL-C &lt; 100 mg/dL, including at a minimum the prescription of a statin.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plan of care - Includes the prescription of a statin and may also include: documentation of discussion of lifestyle modifications (diet, exercise) or scheduled re-assessment of LDL-C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Prescribed - May include prescription given to the patient for a statin at one or more visits within the measurement period OR patient already taking a statin as documented in current medication list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 </a:t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LDL-C to less than 100 mg/dL through use of statins reduces risk of cardiovascular events.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RECOMMENDATION STATEMENTS: </a:t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 of LDL-C to less than 70 mg/dL or high-dose statin therapy is reasonable. (Class IIa </a:t>
            </a:r>
            <a: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Statins should be considered as first-line drugs when LDL-lowering drugs are indicated to achieve LDL treatment goals.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1068509"/>
            <a:ext cx="11422966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Are CMS Quality Measures 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Consistent with the Principles &amp; Practices of Integrative Health Care?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375" y="3105784"/>
            <a:ext cx="10515600" cy="2549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Which measures would you keep?</a:t>
            </a:r>
          </a:p>
          <a:p>
            <a:r>
              <a:rPr lang="en-US" sz="2400" dirty="0" smtClean="0"/>
              <a:t>Which ones would you drop?</a:t>
            </a:r>
          </a:p>
          <a:p>
            <a:r>
              <a:rPr lang="en-US" sz="2400" dirty="0" smtClean="0"/>
              <a:t>Would you introduce new measures?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35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919" y="1060586"/>
            <a:ext cx="9144000" cy="66423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Quality Measures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for  Accountable Integrative Health Care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1058" y="2194560"/>
            <a:ext cx="101297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 we need quality measures for integrative health?</a:t>
            </a:r>
          </a:p>
          <a:p>
            <a:endParaRPr lang="en-US" sz="2400" dirty="0"/>
          </a:p>
          <a:p>
            <a:r>
              <a:rPr lang="en-US" sz="2400" dirty="0" smtClean="0"/>
              <a:t>What quality issues currently exist in integrative health?</a:t>
            </a:r>
          </a:p>
          <a:p>
            <a:endParaRPr lang="en-US" sz="2400" dirty="0"/>
          </a:p>
          <a:p>
            <a:r>
              <a:rPr lang="en-US" sz="2400" dirty="0" smtClean="0"/>
              <a:t>How does integrative health contribute to better quality healthcare?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What criteria should be used to identify potential quality measures?</a:t>
            </a:r>
          </a:p>
          <a:p>
            <a:r>
              <a:rPr lang="en-US" sz="2400" i="1" dirty="0" smtClean="0"/>
              <a:t>(evidence, safety, patient-centeredness, health creation vs. condition treatment)</a:t>
            </a:r>
            <a:br>
              <a:rPr lang="en-US" sz="2400" i="1" dirty="0" smtClean="0"/>
            </a:br>
            <a:endParaRPr lang="en-US" sz="2400" i="1" dirty="0" smtClean="0"/>
          </a:p>
          <a:p>
            <a:r>
              <a:rPr lang="en-US" sz="2400" dirty="0" smtClean="0"/>
              <a:t>What process should be used for development of quality measures?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36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414025"/>
            <a:ext cx="9144000" cy="783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What is Quality in Health Care?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31570"/>
            <a:ext cx="10406130" cy="5104081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In 2001, the </a:t>
            </a:r>
            <a:r>
              <a:rPr lang="en-US" sz="2000" b="1" dirty="0" smtClean="0"/>
              <a:t>Institute of Medicine </a:t>
            </a:r>
            <a:r>
              <a:rPr lang="en-US" sz="2000" dirty="0" smtClean="0"/>
              <a:t>(IOM) issued the report,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                         </a:t>
            </a:r>
            <a:r>
              <a:rPr lang="en-US" sz="2000" b="1" i="1" dirty="0" smtClean="0"/>
              <a:t>Crossing the Quality Chasm: A New Health System for the 21st Century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The IOM report was a call to action to address deficiencies in the quality of US health care.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The IOM identified 6 domains for defining quality.  High quality health care must be: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 smtClean="0"/>
              <a:t>Safe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 smtClean="0"/>
              <a:t>Effective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 smtClean="0"/>
              <a:t>Patient-centered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 smtClean="0"/>
              <a:t>Timely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/>
              <a:t>E</a:t>
            </a:r>
            <a:r>
              <a:rPr lang="en-US" sz="2000" i="1" dirty="0" smtClean="0"/>
              <a:t>fficient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i="1" dirty="0" smtClean="0"/>
              <a:t>Equitable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502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090" y="246599"/>
            <a:ext cx="9144000" cy="783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What is Quality in Health Care?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1644449"/>
            <a:ext cx="10406130" cy="5104081"/>
          </a:xfrm>
        </p:spPr>
        <p:txBody>
          <a:bodyPr>
            <a:noAutofit/>
          </a:bodyPr>
          <a:lstStyle/>
          <a:p>
            <a:r>
              <a:rPr lang="en-US" b="1" i="1" dirty="0"/>
              <a:t>The Agency for Healthcare Research and </a:t>
            </a:r>
            <a:r>
              <a:rPr lang="en-US" b="1" i="1" dirty="0" smtClean="0"/>
              <a:t>Quality (AHRQ) </a:t>
            </a:r>
          </a:p>
          <a:p>
            <a:endParaRPr lang="en-US" sz="2000" dirty="0" smtClean="0"/>
          </a:p>
          <a:p>
            <a:r>
              <a:rPr lang="en-US" sz="2000" dirty="0"/>
              <a:t>G</a:t>
            </a:r>
            <a:r>
              <a:rPr lang="en-US" sz="2000" dirty="0" smtClean="0"/>
              <a:t>overnment agency charged </a:t>
            </a:r>
            <a:r>
              <a:rPr lang="en-US" sz="2000" dirty="0"/>
              <a:t>with improving the </a:t>
            </a:r>
            <a:r>
              <a:rPr lang="en-US" sz="2000" dirty="0" smtClean="0"/>
              <a:t>quality of US health </a:t>
            </a:r>
            <a:r>
              <a:rPr lang="en-US" sz="2000" dirty="0"/>
              <a:t>care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Quality Health </a:t>
            </a:r>
            <a:r>
              <a:rPr lang="en-US" sz="2000" b="1" dirty="0"/>
              <a:t>C</a:t>
            </a:r>
            <a:r>
              <a:rPr lang="en-US" sz="2000" b="1" dirty="0" smtClean="0"/>
              <a:t>are =</a:t>
            </a:r>
          </a:p>
          <a:p>
            <a:r>
              <a:rPr lang="en-US" sz="2000" i="1" dirty="0" smtClean="0"/>
              <a:t>“Doing </a:t>
            </a:r>
            <a:r>
              <a:rPr lang="en-US" sz="2000" i="1" dirty="0"/>
              <a:t>the right thing </a:t>
            </a:r>
            <a:r>
              <a:rPr lang="en-US" sz="2000" i="1" dirty="0" smtClean="0"/>
              <a:t>for the </a:t>
            </a:r>
            <a:r>
              <a:rPr lang="en-US" sz="2000" i="1" dirty="0"/>
              <a:t>right patient, </a:t>
            </a:r>
            <a:endParaRPr lang="en-US" sz="2000" i="1" dirty="0" smtClean="0"/>
          </a:p>
          <a:p>
            <a:r>
              <a:rPr lang="en-US" sz="2000" i="1" dirty="0" smtClean="0"/>
              <a:t>at </a:t>
            </a:r>
            <a:r>
              <a:rPr lang="en-US" sz="2000" i="1" dirty="0"/>
              <a:t>the right </a:t>
            </a:r>
            <a:r>
              <a:rPr lang="en-US" sz="2000" i="1" dirty="0" smtClean="0"/>
              <a:t>time, in </a:t>
            </a:r>
            <a:r>
              <a:rPr lang="en-US" sz="2000" i="1" dirty="0"/>
              <a:t>the right way </a:t>
            </a:r>
            <a:endParaRPr lang="en-US" sz="2000" i="1" dirty="0" smtClean="0"/>
          </a:p>
          <a:p>
            <a:r>
              <a:rPr lang="en-US" sz="2000" i="1" dirty="0" smtClean="0"/>
              <a:t>to achieve </a:t>
            </a:r>
            <a:r>
              <a:rPr lang="en-US" sz="2000" i="1" dirty="0"/>
              <a:t>the best possible results</a:t>
            </a:r>
            <a:r>
              <a:rPr lang="en-US" sz="2000" i="1" dirty="0" smtClean="0"/>
              <a:t>.”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927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414025"/>
            <a:ext cx="9144000" cy="783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Measuring Quality in Health Care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31570"/>
            <a:ext cx="10406130" cy="5104081"/>
          </a:xfrm>
        </p:spPr>
        <p:txBody>
          <a:bodyPr>
            <a:noAutofit/>
          </a:bodyPr>
          <a:lstStyle/>
          <a:p>
            <a:pPr algn="l"/>
            <a:r>
              <a:rPr lang="en-US" i="1" dirty="0" smtClean="0"/>
              <a:t>How does the </a:t>
            </a:r>
            <a:r>
              <a:rPr lang="en-US" b="1" i="1" dirty="0" smtClean="0"/>
              <a:t>Agency for Healthcare Research and Quality </a:t>
            </a:r>
            <a:r>
              <a:rPr lang="en-US" i="1" dirty="0" smtClean="0"/>
              <a:t>measure quality?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algn="l"/>
            <a:r>
              <a:rPr lang="en-US" sz="2000" b="1" dirty="0" smtClean="0"/>
              <a:t>AHRQ</a:t>
            </a:r>
            <a:r>
              <a:rPr lang="en-US" sz="2000" dirty="0" smtClean="0"/>
              <a:t> has </a:t>
            </a:r>
            <a:r>
              <a:rPr lang="en-US" sz="2000" dirty="0"/>
              <a:t>developed </a:t>
            </a:r>
            <a:r>
              <a:rPr lang="en-US" sz="2000" dirty="0" smtClean="0"/>
              <a:t>standardized measures of health care quality known as </a:t>
            </a:r>
            <a:r>
              <a:rPr lang="en-US" sz="2000" b="1" dirty="0" smtClean="0"/>
              <a:t>Quality Indicators</a:t>
            </a:r>
            <a:r>
              <a:rPr lang="en-US" sz="2000" dirty="0" smtClean="0"/>
              <a:t>, which are organized into four modules :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Prevention Quality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Inpatient Quality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Patient Safety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Pediatric Quality</a:t>
            </a:r>
            <a:br>
              <a:rPr lang="en-US" sz="2000" dirty="0" smtClean="0"/>
            </a:br>
            <a:endParaRPr lang="en-US" sz="2000" dirty="0" smtClean="0"/>
          </a:p>
          <a:p>
            <a:pPr algn="l"/>
            <a:r>
              <a:rPr lang="en-US" sz="2000" b="1" dirty="0" smtClean="0"/>
              <a:t>AHRQ Quality Indicators (QIs) </a:t>
            </a:r>
            <a:r>
              <a:rPr lang="en-US" sz="2000" dirty="0" smtClean="0"/>
              <a:t>make use of hospital inpatient administrative data, and are based upon measures used in AHRQ’s </a:t>
            </a:r>
            <a:r>
              <a:rPr lang="en-US" sz="2000" b="1" dirty="0" smtClean="0"/>
              <a:t>Healthcare Cost and Utilization Project </a:t>
            </a:r>
            <a:r>
              <a:rPr lang="en-US" sz="2000" dirty="0" smtClean="0"/>
              <a:t>(HCUP), a nationwide collection of US hospital care data.</a:t>
            </a:r>
          </a:p>
          <a:p>
            <a:pPr algn="l"/>
            <a:r>
              <a:rPr lang="en-US" sz="2000" dirty="0" smtClean="0"/>
              <a:t>.</a:t>
            </a:r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25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323873"/>
            <a:ext cx="9144000" cy="783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Measuring Quality in Health Care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157" y="1335356"/>
            <a:ext cx="10406130" cy="5104081"/>
          </a:xfrm>
        </p:spPr>
        <p:txBody>
          <a:bodyPr>
            <a:noAutofit/>
          </a:bodyPr>
          <a:lstStyle/>
          <a:p>
            <a:r>
              <a:rPr lang="en-US" sz="2000" b="1" dirty="0"/>
              <a:t>The National Committee for Quality </a:t>
            </a:r>
            <a:r>
              <a:rPr lang="en-US" sz="2000" b="1" dirty="0" smtClean="0"/>
              <a:t>Assurance (NCQA)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 smtClean="0"/>
              <a:t>A non-profit dedicated </a:t>
            </a:r>
            <a:r>
              <a:rPr lang="en-US" sz="2000" i="1" dirty="0"/>
              <a:t>to improving health care quality. </a:t>
            </a:r>
            <a:br>
              <a:rPr lang="en-US" sz="2000" i="1" dirty="0"/>
            </a:br>
            <a:endParaRPr lang="en-US" sz="2000" dirty="0"/>
          </a:p>
          <a:p>
            <a:pPr algn="l"/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NCQA has developed </a:t>
            </a:r>
            <a:r>
              <a:rPr lang="en-US" sz="2000" b="1" dirty="0" smtClean="0"/>
              <a:t>health care quality standards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Healthcare Effectiveness Data and Information Set (HEDIS</a:t>
            </a:r>
            <a:r>
              <a:rPr lang="en-US" sz="2800" b="1" dirty="0" smtClean="0"/>
              <a:t>)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097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414025"/>
            <a:ext cx="9144000" cy="78371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Measuring Quality in Health Care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247" y="1631571"/>
            <a:ext cx="10534919" cy="498817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HEDIS</a:t>
            </a:r>
            <a:endParaRPr lang="en-US" b="1" dirty="0"/>
          </a:p>
          <a:p>
            <a:r>
              <a:rPr lang="en-US" b="1" dirty="0" smtClean="0"/>
              <a:t>The Healthcare Effectiveness Data and Information Set (HEDIS) </a:t>
            </a:r>
          </a:p>
          <a:p>
            <a:r>
              <a:rPr lang="en-US" sz="2000" i="1" dirty="0" smtClean="0"/>
              <a:t>used by </a:t>
            </a:r>
            <a:r>
              <a:rPr lang="en-US" sz="2000" i="1" dirty="0"/>
              <a:t>more than 90 percent of health plans in </a:t>
            </a:r>
            <a:r>
              <a:rPr lang="en-US" sz="2000" i="1" dirty="0" smtClean="0"/>
              <a:t>the United States</a:t>
            </a:r>
            <a:endParaRPr lang="en-US" sz="2000" dirty="0" smtClean="0"/>
          </a:p>
          <a:p>
            <a:pPr algn="l"/>
            <a:r>
              <a:rPr lang="en-US" sz="2000" b="1" dirty="0" smtClean="0"/>
              <a:t>Domains: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Effectiveness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Access and Availability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Experience of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Utilization </a:t>
            </a:r>
            <a:endParaRPr lang="en-US" sz="2000" b="1" dirty="0" smtClean="0"/>
          </a:p>
          <a:p>
            <a:r>
              <a:rPr lang="en-US" sz="2000" i="1" dirty="0" smtClean="0"/>
              <a:t>Also measures specific for: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Wellness and Health Promotion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Accountable Care Organizations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42440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414025"/>
            <a:ext cx="9144000" cy="78371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Measuring Quality in Accountable Care Organizations (ACOs)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31570"/>
            <a:ext cx="10406130" cy="5104081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The National Committee for Quality Assurance (NCQA)  </a:t>
            </a:r>
          </a:p>
          <a:p>
            <a:pPr algn="l"/>
            <a:r>
              <a:rPr lang="en-US" sz="2000" u="sng" dirty="0" smtClean="0"/>
              <a:t>NCQA ACO Pilot Program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HEDIS Quality Measures are developed by a consensus-driven process, informed by public comment and pilot testing (under development)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The Centers for Medicare and Medicaid Services (CMS)</a:t>
            </a:r>
            <a:br>
              <a:rPr lang="en-US" sz="2000" b="1" dirty="0" smtClean="0"/>
            </a:br>
            <a:r>
              <a:rPr lang="en-US" sz="2000" u="sng" dirty="0"/>
              <a:t>Medicare Shared Savings Program 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>Pioneer ACO Program</a:t>
            </a:r>
            <a:endParaRPr lang="en-US" sz="2000" b="1" u="sng" dirty="0" smtClean="0"/>
          </a:p>
          <a:p>
            <a:pPr algn="l"/>
            <a:r>
              <a:rPr lang="en-US" sz="2000" dirty="0" smtClean="0"/>
              <a:t>33 </a:t>
            </a:r>
            <a:r>
              <a:rPr lang="en-US" sz="2000" dirty="0"/>
              <a:t>ACO quality </a:t>
            </a:r>
            <a:r>
              <a:rPr lang="en-US" sz="2000" dirty="0" smtClean="0"/>
              <a:t>measures:</a:t>
            </a:r>
            <a:br>
              <a:rPr lang="en-US" sz="2000" dirty="0" smtClean="0"/>
            </a:br>
            <a:r>
              <a:rPr lang="en-US" sz="1800" u="sng" dirty="0" smtClean="0">
                <a:hlinkClick r:id="rId2"/>
              </a:rPr>
              <a:t>http</a:t>
            </a:r>
            <a:r>
              <a:rPr lang="en-US" sz="1800" u="sng" dirty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www.cms.gov/Medicare/Medicare-Fee-for-Service-Payment/sharedsavingsprogram/Downloads/ACO-Shared-Savings-Program-Quality-Measures.pdf</a:t>
            </a:r>
            <a:endParaRPr lang="en-US" sz="1800" u="sng" dirty="0" smtClean="0"/>
          </a:p>
          <a:p>
            <a:pPr algn="l"/>
            <a:endParaRPr lang="en-US" sz="1800" u="sng" dirty="0" smtClean="0"/>
          </a:p>
          <a:p>
            <a:pPr algn="l"/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www.cms.gov/Medicare/Medicare-Fee-for-Service-Payment/sharedsavingsprogram/Downloads/ACO-NarrativeMeasures-Specs.pdf</a:t>
            </a:r>
            <a:endParaRPr lang="en-US" sz="1800" u="sng" dirty="0" smtClean="0"/>
          </a:p>
          <a:p>
            <a:pPr algn="l"/>
            <a:r>
              <a:rPr lang="en-US" sz="1800" dirty="0" smtClean="0">
                <a:hlinkClick r:id="rId4"/>
              </a:rPr>
              <a:t>http://www.cms.gov/Medicare/Quality-Initiatives-Patient-Assessment-Instruments/PQRS/GPRO_Web_Interface.html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dirty="0"/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4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31570"/>
            <a:ext cx="10406130" cy="5104081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.</a:t>
            </a:r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81032"/>
              </p:ext>
            </p:extLst>
          </p:nvPr>
        </p:nvGraphicFramePr>
        <p:xfrm>
          <a:off x="163773" y="1197738"/>
          <a:ext cx="11778017" cy="5355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892"/>
                <a:gridCol w="4189700"/>
                <a:gridCol w="1633892"/>
                <a:gridCol w="4320533"/>
              </a:tblGrid>
              <a:tr h="237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200" b="1" i="0" u="sng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 </a:t>
                      </a:r>
                      <a:endParaRPr lang="en-US" sz="1200" b="1" i="0" u="sng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200" b="1" i="0" u="sng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 </a:t>
                      </a:r>
                      <a:endParaRPr lang="en-US" sz="1200" b="1" i="0" u="sng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</a:tr>
              <a:tr h="305725">
                <a:tc>
                  <a:txBody>
                    <a:bodyPr/>
                    <a:lstStyle/>
                    <a:p>
                      <a:pPr algn="l" fontAlgn="ctr"/>
                      <a:endParaRPr lang="en-US" sz="12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Screening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endParaRPr lang="en-US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for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Children/Adolescents</a:t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BMI 2-18 Years of Age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Assessment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Colorectal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Screening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Cervical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Screening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Breast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Screening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Screening in Women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Childhood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Immunization Status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Immunizations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Adolescents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Older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endParaRPr lang="en-US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Controlling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Blood Pressure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Cholesterol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for Patients with Cardiovascular Conditions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Modifying Anti-Rheumatic Drug (DMARD) Use of Rheumatoid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Arthritis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392174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endParaRPr lang="en-US" sz="12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n-US" sz="12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Musculoskeletal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Osteoporosis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in Women Who Had a Fracture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Imaging Studies for Low Back Pain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for Children Prescribed ADHD Medication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Hospitalization for Mental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Illness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endParaRPr lang="en-US" sz="12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</a:t>
                      </a: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Antidepressant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Management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Initiation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Engagement for Alcohol and Other Drug Dependence Treatment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for Patients on Persistent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Medications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392174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Suite (7 rates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Management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Respiratory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Medications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With Asthma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for Children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Respiratory Infection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for Children With Pharyngitis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Avoidance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Antibiotic Treatment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 With Acute Bronchitis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Spirometry Testing in Assessment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 of COPD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Potentially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Harmful Drug-Disease Interactions in the Elderly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High-Risk Medications in the Elderly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Reconciliation Post Discharge </a:t>
                      </a:r>
                      <a:endParaRPr lang="en-US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426159">
                <a:tc row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Utilization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Readmissions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</a:tr>
              <a:tr h="271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208" marR="8156" marT="815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6" marR="8156" marT="8156" marB="0" anchor="b">
                    <a:noFill/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463172" y="-148684"/>
            <a:ext cx="9144000" cy="12600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B050"/>
                </a:solidFill>
              </a:rPr>
              <a:t>Quality Measures for Accountable Care Organizations: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NCQA ACO Pilot Program 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513" y="-162750"/>
            <a:ext cx="11479237" cy="55664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Quality Measures for Accountable Care Organizations: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Medicare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31570"/>
            <a:ext cx="10406130" cy="5104081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.</a:t>
            </a:r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622895"/>
              </p:ext>
            </p:extLst>
          </p:nvPr>
        </p:nvGraphicFramePr>
        <p:xfrm>
          <a:off x="1056067" y="393895"/>
          <a:ext cx="10254358" cy="625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4324"/>
                <a:gridCol w="1585141"/>
                <a:gridCol w="6234893"/>
              </a:tblGrid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Domain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Patient/Caregiver Experience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Getting Timely Care, Appointments, and Information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Well Your Doctors Communicate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Patients’ Rating of Doctor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to Specialists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Promotion and Education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 Decision Making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Status/Functional Status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Coordination/Patient Safety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#8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Standardized, All Condition Readmissions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 Admissions: COPD or Asthma in Older Adults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 Admission: Heart Failure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PCPs who Qualified for EHR Incentive Payment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 Reconciliation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Falls: Screening for Fall Risk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Preventive Health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Influenza Immunization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Pneumococcal Vaccination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Weight Screening and Follow-up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Tobacco Use Assessment and Cessation Intervention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 Screening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Colorectal Cancer Screening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Mammography Screening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 of Adults who had blood pressure screened in past 2 years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Diabetes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Composite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#22 – 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#22. Hemoglobin A1c Control (HbA1c) (&lt;8 percent)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#23. Low Density Lipoprotein (LDL) (&lt;100 mg/dL)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#24.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#24. Blood Pressure (BP) &lt; 140/90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#25. Tobacco Non Use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#26.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#26. Aspirin Use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Diabetes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beneficiaries with diabetes whose HbA1c in poor control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Hypertension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#28.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beneficiaries with hypertension whose BP &lt; 140/90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IVD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#29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beneficiaries with IVD with complete lipid profile and LDL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IVD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beneficiaries with IVD who use Aspirin or other antithrombotic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HF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Beta-Blocker Therapy for LVSD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At-Risk Population CAD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Composite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#32 – 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#32. Drug Therapy for Lowering LDL Cholesterol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  <a:tr h="167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#33.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 #33. ACE Inhibitor or ARB Therapy for Patients with CAD and Diabetes and/or LVSD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4" marR="6044" marT="6044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764</Words>
  <Application>Microsoft Office PowerPoint</Application>
  <PresentationFormat>Widescreen</PresentationFormat>
  <Paragraphs>218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If I Ran the Zoo:  Quality Measures in Accountable Care  and the Fit with Integrative Health and Medicine.  Jim Whedon, DC, MS Research Working Group, ACCAHC </vt:lpstr>
      <vt:lpstr>What is Quality in Health Care? </vt:lpstr>
      <vt:lpstr>What is Quality in Health Care? </vt:lpstr>
      <vt:lpstr>Measuring Quality in Health Care </vt:lpstr>
      <vt:lpstr>Measuring Quality in Health Care </vt:lpstr>
      <vt:lpstr>Measuring Quality in Health Care </vt:lpstr>
      <vt:lpstr>Measuring Quality in Accountable Care Organizations (ACOs)</vt:lpstr>
      <vt:lpstr>PowerPoint Presentation</vt:lpstr>
      <vt:lpstr>Quality Measures for Accountable Care Organizations: Medicare</vt:lpstr>
      <vt:lpstr>Are CMS Quality Measures  Consistent with the Principles &amp; Practices of Integrative Health Care? </vt:lpstr>
      <vt:lpstr>Are CMS Quality Measures  Consistent with the Principles &amp; Practices of Integrative Health Care? </vt:lpstr>
      <vt:lpstr>Quality Measures  for  Accountable Integrative Health Care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Measures for  Integrative Health Care</dc:title>
  <dc:creator>test</dc:creator>
  <cp:lastModifiedBy>Beth Rosenthal</cp:lastModifiedBy>
  <cp:revision>33</cp:revision>
  <dcterms:created xsi:type="dcterms:W3CDTF">2015-01-25T13:43:53Z</dcterms:created>
  <dcterms:modified xsi:type="dcterms:W3CDTF">2015-01-27T22:13:14Z</dcterms:modified>
</cp:coreProperties>
</file>